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Tomorrow" charset="1" panose="00000000000000000000"/>
      <p:regular r:id="rId19"/>
    </p:embeddedFont>
    <p:embeddedFont>
      <p:font typeface="HK Modular" charset="1" panose="00000800000000000000"/>
      <p:regular r:id="rId20"/>
    </p:embeddedFont>
    <p:embeddedFont>
      <p:font typeface="Tomorrow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7.pn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9888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6500">
            <a:off x="9800342" y="1600542"/>
            <a:ext cx="8877067" cy="7545507"/>
          </a:xfrm>
          <a:custGeom>
            <a:avLst/>
            <a:gdLst/>
            <a:ahLst/>
            <a:cxnLst/>
            <a:rect r="r" b="b" t="t" l="l"/>
            <a:pathLst>
              <a:path h="7545507" w="8877067">
                <a:moveTo>
                  <a:pt x="0" y="0"/>
                </a:moveTo>
                <a:lnTo>
                  <a:pt x="8877066" y="0"/>
                </a:lnTo>
                <a:lnTo>
                  <a:pt x="8877066" y="7545507"/>
                </a:lnTo>
                <a:lnTo>
                  <a:pt x="0" y="7545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64018" y="3726753"/>
            <a:ext cx="8492722" cy="2833494"/>
            <a:chOff x="0" y="0"/>
            <a:chExt cx="11323629" cy="37779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092192"/>
              <a:ext cx="11323629" cy="685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Tantangan dan Peluang di Era Digital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95250"/>
              <a:ext cx="11323629" cy="31779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39"/>
                </a:lnSpc>
                <a:spcBef>
                  <a:spcPct val="0"/>
                </a:spcBef>
              </a:pPr>
              <a:r>
                <a:rPr lang="en-US" sz="4599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DAMPAK KECERDASAN BUATAN PADA MASA DEPAN PEKERJAAN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1634" y="-4392134"/>
            <a:ext cx="19071268" cy="19071268"/>
          </a:xfrm>
          <a:custGeom>
            <a:avLst/>
            <a:gdLst/>
            <a:ahLst/>
            <a:cxnLst/>
            <a:rect r="r" b="b" t="t" l="l"/>
            <a:pathLst>
              <a:path h="19071268" w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6511" y="3669718"/>
            <a:ext cx="13214978" cy="3254188"/>
          </a:xfrm>
          <a:custGeom>
            <a:avLst/>
            <a:gdLst/>
            <a:ahLst/>
            <a:cxnLst/>
            <a:rect r="r" b="b" t="t" l="l"/>
            <a:pathLst>
              <a:path h="3254188" w="13214978">
                <a:moveTo>
                  <a:pt x="0" y="0"/>
                </a:moveTo>
                <a:lnTo>
                  <a:pt x="13214978" y="0"/>
                </a:lnTo>
                <a:lnTo>
                  <a:pt x="13214978" y="3254189"/>
                </a:lnTo>
                <a:lnTo>
                  <a:pt x="0" y="3254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5077" y="4273409"/>
            <a:ext cx="12577845" cy="2151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064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AI akan mengubah lanskap pekerjaan, bukan menghilangkannya</a:t>
            </a:r>
            <a:r>
              <a:rPr lang="en-US" sz="306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 AI bukanlah ancaman yang akan menghapus semua pekerjaan, tetapi akan mengubah cara kita bekerja.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62687" y="1350027"/>
            <a:ext cx="3396613" cy="3552014"/>
          </a:xfrm>
          <a:custGeom>
            <a:avLst/>
            <a:gdLst/>
            <a:ahLst/>
            <a:cxnLst/>
            <a:rect r="r" b="b" t="t" l="l"/>
            <a:pathLst>
              <a:path h="3552014" w="3396613">
                <a:moveTo>
                  <a:pt x="0" y="0"/>
                </a:moveTo>
                <a:lnTo>
                  <a:pt x="3396613" y="0"/>
                </a:lnTo>
                <a:lnTo>
                  <a:pt x="3396613" y="3552014"/>
                </a:lnTo>
                <a:lnTo>
                  <a:pt x="0" y="3552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1634" y="-4392134"/>
            <a:ext cx="19071268" cy="19071268"/>
          </a:xfrm>
          <a:custGeom>
            <a:avLst/>
            <a:gdLst/>
            <a:ahLst/>
            <a:cxnLst/>
            <a:rect r="r" b="b" t="t" l="l"/>
            <a:pathLst>
              <a:path h="19071268" w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6511" y="3669718"/>
            <a:ext cx="13214978" cy="3254188"/>
          </a:xfrm>
          <a:custGeom>
            <a:avLst/>
            <a:gdLst/>
            <a:ahLst/>
            <a:cxnLst/>
            <a:rect r="r" b="b" t="t" l="l"/>
            <a:pathLst>
              <a:path h="3254188" w="13214978">
                <a:moveTo>
                  <a:pt x="0" y="0"/>
                </a:moveTo>
                <a:lnTo>
                  <a:pt x="13214978" y="0"/>
                </a:lnTo>
                <a:lnTo>
                  <a:pt x="13214978" y="3254189"/>
                </a:lnTo>
                <a:lnTo>
                  <a:pt x="0" y="3254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5077" y="4273409"/>
            <a:ext cx="12577845" cy="160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064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Pentingnya adaptasi dan pembelajaran seumur hidup</a:t>
            </a:r>
            <a:r>
              <a:rPr lang="en-US" sz="306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 Adaptasi cepat dan komitmen terhadap pembelajaran berkelanjutan adalah kunci sukses di masa depan.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62687" y="1350027"/>
            <a:ext cx="3396613" cy="3552014"/>
          </a:xfrm>
          <a:custGeom>
            <a:avLst/>
            <a:gdLst/>
            <a:ahLst/>
            <a:cxnLst/>
            <a:rect r="r" b="b" t="t" l="l"/>
            <a:pathLst>
              <a:path h="3552014" w="3396613">
                <a:moveTo>
                  <a:pt x="0" y="0"/>
                </a:moveTo>
                <a:lnTo>
                  <a:pt x="3396613" y="0"/>
                </a:lnTo>
                <a:lnTo>
                  <a:pt x="3396613" y="3552014"/>
                </a:lnTo>
                <a:lnTo>
                  <a:pt x="0" y="3552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91634" y="-4392134"/>
            <a:ext cx="19071268" cy="19071268"/>
          </a:xfrm>
          <a:custGeom>
            <a:avLst/>
            <a:gdLst/>
            <a:ahLst/>
            <a:cxnLst/>
            <a:rect r="r" b="b" t="t" l="l"/>
            <a:pathLst>
              <a:path h="19071268" w="19071268">
                <a:moveTo>
                  <a:pt x="0" y="0"/>
                </a:moveTo>
                <a:lnTo>
                  <a:pt x="19071268" y="0"/>
                </a:lnTo>
                <a:lnTo>
                  <a:pt x="19071268" y="19071268"/>
                </a:lnTo>
                <a:lnTo>
                  <a:pt x="0" y="19071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36511" y="3669718"/>
            <a:ext cx="13214978" cy="3254188"/>
          </a:xfrm>
          <a:custGeom>
            <a:avLst/>
            <a:gdLst/>
            <a:ahLst/>
            <a:cxnLst/>
            <a:rect r="r" b="b" t="t" l="l"/>
            <a:pathLst>
              <a:path h="3254188" w="13214978">
                <a:moveTo>
                  <a:pt x="0" y="0"/>
                </a:moveTo>
                <a:lnTo>
                  <a:pt x="13214978" y="0"/>
                </a:lnTo>
                <a:lnTo>
                  <a:pt x="13214978" y="3254189"/>
                </a:lnTo>
                <a:lnTo>
                  <a:pt x="0" y="3254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55077" y="4273409"/>
            <a:ext cx="12577845" cy="1608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90"/>
              </a:lnSpc>
              <a:spcBef>
                <a:spcPct val="0"/>
              </a:spcBef>
            </a:pPr>
            <a:r>
              <a:rPr lang="en-US" b="true" sz="3064">
                <a:solidFill>
                  <a:srgbClr val="FFFFFF"/>
                </a:solidFill>
                <a:latin typeface="Tomorrow Bold"/>
                <a:ea typeface="Tomorrow Bold"/>
                <a:cs typeface="Tomorrow Bold"/>
                <a:sym typeface="Tomorrow Bold"/>
              </a:rPr>
              <a:t>Masa depan yang menjanjikan dengan persiapan yang tepat</a:t>
            </a:r>
            <a:r>
              <a:rPr lang="en-US" sz="3064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: Dengan investasi yang tepat dalam pendidikan dan kebijakan, masa depan AI dapat membawa banyak manfaat 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862687" y="1350027"/>
            <a:ext cx="3396613" cy="3552014"/>
          </a:xfrm>
          <a:custGeom>
            <a:avLst/>
            <a:gdLst/>
            <a:ahLst/>
            <a:cxnLst/>
            <a:rect r="r" b="b" t="t" l="l"/>
            <a:pathLst>
              <a:path h="3552014" w="3396613">
                <a:moveTo>
                  <a:pt x="0" y="0"/>
                </a:moveTo>
                <a:lnTo>
                  <a:pt x="3396613" y="0"/>
                </a:lnTo>
                <a:lnTo>
                  <a:pt x="3396613" y="3552014"/>
                </a:lnTo>
                <a:lnTo>
                  <a:pt x="0" y="3552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54557" y="2622089"/>
            <a:ext cx="15004743" cy="2244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749" indent="-328875" lvl="1">
              <a:lnSpc>
                <a:spcPts val="3533"/>
              </a:lnSpc>
              <a:buAutoNum type="arabicPeriod" startAt="1"/>
            </a:pPr>
            <a:r>
              <a:rPr lang="en-US" sz="30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Russell, S., &amp; Norvig, P. (2020). Artificial Intelligence: A Modern Approach (4th ed.). Pearson.</a:t>
            </a:r>
          </a:p>
          <a:p>
            <a:pPr algn="l" marL="657749" indent="-328875" lvl="1">
              <a:lnSpc>
                <a:spcPts val="3533"/>
              </a:lnSpc>
              <a:buAutoNum type="arabicPeriod" startAt="1"/>
            </a:pPr>
            <a:r>
              <a:rPr lang="en-US" sz="30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McCarthy, J. (2007). What is artificial intelligence?. Stanford University.</a:t>
            </a:r>
          </a:p>
          <a:p>
            <a:pPr algn="l" marL="657749" indent="-328875" lvl="1">
              <a:lnSpc>
                <a:spcPts val="3533"/>
              </a:lnSpc>
              <a:buAutoNum type="arabicPeriod" startAt="1"/>
            </a:pPr>
            <a:r>
              <a:rPr lang="en-US" sz="3046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Brynjolfsson, E., &amp; McAfee, A. (2014). The Second Machine Age. W.W. Norton &amp; Company.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981400" y="6241681"/>
            <a:ext cx="3625446" cy="4354890"/>
          </a:xfrm>
          <a:custGeom>
            <a:avLst/>
            <a:gdLst/>
            <a:ahLst/>
            <a:cxnLst/>
            <a:rect r="r" b="b" t="t" l="l"/>
            <a:pathLst>
              <a:path h="4354890" w="3625446">
                <a:moveTo>
                  <a:pt x="0" y="0"/>
                </a:moveTo>
                <a:lnTo>
                  <a:pt x="3625446" y="0"/>
                </a:lnTo>
                <a:lnTo>
                  <a:pt x="3625446" y="4354890"/>
                </a:lnTo>
                <a:lnTo>
                  <a:pt x="0" y="435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Referensi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30D69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824369" y="2552264"/>
            <a:ext cx="15261267" cy="5182472"/>
          </a:xfrm>
          <a:custGeom>
            <a:avLst/>
            <a:gdLst/>
            <a:ahLst/>
            <a:cxnLst/>
            <a:rect r="r" b="b" t="t" l="l"/>
            <a:pathLst>
              <a:path h="5182472" w="15261267">
                <a:moveTo>
                  <a:pt x="0" y="0"/>
                </a:moveTo>
                <a:lnTo>
                  <a:pt x="15261267" y="0"/>
                </a:lnTo>
                <a:lnTo>
                  <a:pt x="15261267" y="5182472"/>
                </a:lnTo>
                <a:lnTo>
                  <a:pt x="0" y="51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609" y="2505160"/>
            <a:ext cx="4960720" cy="5553045"/>
          </a:xfrm>
          <a:custGeom>
            <a:avLst/>
            <a:gdLst/>
            <a:ahLst/>
            <a:cxnLst/>
            <a:rect r="r" b="b" t="t" l="l"/>
            <a:pathLst>
              <a:path h="5553045" w="4960720">
                <a:moveTo>
                  <a:pt x="0" y="0"/>
                </a:moveTo>
                <a:lnTo>
                  <a:pt x="4960720" y="0"/>
                </a:lnTo>
                <a:lnTo>
                  <a:pt x="4960720" y="5553045"/>
                </a:lnTo>
                <a:lnTo>
                  <a:pt x="0" y="555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38254" y="2133545"/>
            <a:ext cx="4220652" cy="775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CONTENTS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20842" y="3475365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Pendahuluan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7022730" y="3397861"/>
            <a:ext cx="833648" cy="833648"/>
            <a:chOff x="0" y="0"/>
            <a:chExt cx="1111530" cy="111153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b="true" sz="2144" strike="noStrike" u="non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20842" y="4432039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Tren AI di dunia kerja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022730" y="4354535"/>
            <a:ext cx="833648" cy="833648"/>
            <a:chOff x="0" y="0"/>
            <a:chExt cx="1111530" cy="11115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2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8020842" y="5388713"/>
            <a:ext cx="9931115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Pekerjaan yang berisiko dan yang berkembang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022730" y="5311209"/>
            <a:ext cx="833648" cy="833648"/>
            <a:chOff x="0" y="0"/>
            <a:chExt cx="1111530" cy="11115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6" id="16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3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020842" y="6345387"/>
            <a:ext cx="9931115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Keterampilan yang dibutuhkan di masa depan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022730" y="6267883"/>
            <a:ext cx="833648" cy="833648"/>
            <a:chOff x="0" y="0"/>
            <a:chExt cx="1111530" cy="11115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4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8020842" y="7302061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Tantangan dan peluang yang muncul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022730" y="7224557"/>
            <a:ext cx="833648" cy="833648"/>
            <a:chOff x="0" y="0"/>
            <a:chExt cx="1111530" cy="11115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11530" cy="1111530"/>
            </a:xfrm>
            <a:custGeom>
              <a:avLst/>
              <a:gdLst/>
              <a:ahLst/>
              <a:cxnLst/>
              <a:rect r="r" b="b" t="t" l="l"/>
              <a:pathLst>
                <a:path h="1111530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30"/>
                  </a:lnTo>
                  <a:lnTo>
                    <a:pt x="0" y="111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45539" y="293854"/>
              <a:ext cx="420453" cy="4761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5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8020842" y="8257104"/>
            <a:ext cx="10645128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Cara mempersiapkan diri menghadapi perubahan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7022730" y="8182030"/>
            <a:ext cx="833648" cy="833669"/>
            <a:chOff x="0" y="0"/>
            <a:chExt cx="1111530" cy="11115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111530" cy="1111558"/>
            </a:xfrm>
            <a:custGeom>
              <a:avLst/>
              <a:gdLst/>
              <a:ahLst/>
              <a:cxnLst/>
              <a:rect r="r" b="b" t="t" l="l"/>
              <a:pathLst>
                <a:path h="1111558" w="1111530">
                  <a:moveTo>
                    <a:pt x="0" y="0"/>
                  </a:moveTo>
                  <a:lnTo>
                    <a:pt x="1111530" y="0"/>
                  </a:lnTo>
                  <a:lnTo>
                    <a:pt x="1111530" y="1111558"/>
                  </a:lnTo>
                  <a:lnTo>
                    <a:pt x="0" y="11115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" t="0" r="-1" b="0"/>
              </a:stretch>
            </a:blip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345539" y="293854"/>
              <a:ext cx="420453" cy="476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002"/>
                </a:lnSpc>
                <a:spcBef>
                  <a:spcPct val="0"/>
                </a:spcBef>
              </a:pPr>
              <a:r>
                <a:rPr lang="en-US" sz="2144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717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4813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2134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97787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58466" y="2859805"/>
            <a:ext cx="13771067" cy="5869917"/>
          </a:xfrm>
          <a:custGeom>
            <a:avLst/>
            <a:gdLst/>
            <a:ahLst/>
            <a:cxnLst/>
            <a:rect r="r" b="b" t="t" l="l"/>
            <a:pathLst>
              <a:path h="5869917" w="13771067">
                <a:moveTo>
                  <a:pt x="0" y="0"/>
                </a:moveTo>
                <a:lnTo>
                  <a:pt x="13771068" y="0"/>
                </a:lnTo>
                <a:lnTo>
                  <a:pt x="13771068" y="5869917"/>
                </a:lnTo>
                <a:lnTo>
                  <a:pt x="0" y="586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681952" y="3146783"/>
            <a:ext cx="10769411" cy="522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6"/>
              </a:lnSpc>
            </a:pPr>
            <a:r>
              <a:rPr lang="en-US" sz="299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AI adalah cabang ilmu komputer yang bertujuan menciptakan sistem yang dapat melakukan tugas yang biasanya membutuhkan kecerdasan manusia, seperti pengenalan suara, pengambilan keputusan, dan pemecahan masalah.</a:t>
            </a:r>
          </a:p>
          <a:p>
            <a:pPr algn="l">
              <a:lnSpc>
                <a:spcPts val="4196"/>
              </a:lnSpc>
            </a:pPr>
          </a:p>
          <a:p>
            <a:pPr algn="l">
              <a:lnSpc>
                <a:spcPts val="4196"/>
              </a:lnSpc>
              <a:spcBef>
                <a:spcPct val="0"/>
              </a:spcBef>
            </a:pPr>
            <a:r>
              <a:rPr lang="en-US" sz="299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AI telah berkembang pesat berkat peningkatan daya komputasi, data besar (big data), dan algoritma yang semakin canggih, menjadikannya bagian integral dari berbagai sektor industri .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809100" y="5452653"/>
            <a:ext cx="4973254" cy="5100773"/>
          </a:xfrm>
          <a:custGeom>
            <a:avLst/>
            <a:gdLst/>
            <a:ahLst/>
            <a:cxnLst/>
            <a:rect r="r" b="b" t="t" l="l"/>
            <a:pathLst>
              <a:path h="5100773" w="4973254">
                <a:moveTo>
                  <a:pt x="4973254" y="0"/>
                </a:moveTo>
                <a:lnTo>
                  <a:pt x="0" y="0"/>
                </a:lnTo>
                <a:lnTo>
                  <a:pt x="0" y="5100773"/>
                </a:lnTo>
                <a:lnTo>
                  <a:pt x="4973254" y="5100773"/>
                </a:lnTo>
                <a:lnTo>
                  <a:pt x="497325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4557" y="1141533"/>
            <a:ext cx="6428390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Pendahuluan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b="true" sz="2633" strike="noStrike" u="non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3949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9346" y="2743470"/>
            <a:ext cx="6008751" cy="1479655"/>
          </a:xfrm>
          <a:custGeom>
            <a:avLst/>
            <a:gdLst/>
            <a:ahLst/>
            <a:cxnLst/>
            <a:rect r="r" b="b" t="t" l="l"/>
            <a:pathLst>
              <a:path h="1479655" w="6008751">
                <a:moveTo>
                  <a:pt x="0" y="0"/>
                </a:moveTo>
                <a:lnTo>
                  <a:pt x="6008751" y="0"/>
                </a:lnTo>
                <a:lnTo>
                  <a:pt x="6008751" y="1479655"/>
                </a:lnTo>
                <a:lnTo>
                  <a:pt x="0" y="1479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8061285" y="2746183"/>
            <a:ext cx="2884345" cy="727095"/>
          </a:xfrm>
          <a:custGeom>
            <a:avLst/>
            <a:gdLst/>
            <a:ahLst/>
            <a:cxnLst/>
            <a:rect r="r" b="b" t="t" l="l"/>
            <a:pathLst>
              <a:path h="727095" w="2884345">
                <a:moveTo>
                  <a:pt x="2884344" y="0"/>
                </a:moveTo>
                <a:lnTo>
                  <a:pt x="0" y="0"/>
                </a:lnTo>
                <a:lnTo>
                  <a:pt x="0" y="727095"/>
                </a:lnTo>
                <a:lnTo>
                  <a:pt x="2884344" y="727095"/>
                </a:lnTo>
                <a:lnTo>
                  <a:pt x="28843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03285" y="3174009"/>
            <a:ext cx="5320873" cy="62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4"/>
              </a:lnSpc>
            </a:pPr>
            <a:r>
              <a:rPr lang="en-US" sz="2179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Otomatisasi tugas rutin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2059346" y="4403673"/>
            <a:ext cx="6008751" cy="1479655"/>
          </a:xfrm>
          <a:custGeom>
            <a:avLst/>
            <a:gdLst/>
            <a:ahLst/>
            <a:cxnLst/>
            <a:rect r="r" b="b" t="t" l="l"/>
            <a:pathLst>
              <a:path h="1479655" w="6008751">
                <a:moveTo>
                  <a:pt x="0" y="0"/>
                </a:moveTo>
                <a:lnTo>
                  <a:pt x="6008751" y="0"/>
                </a:lnTo>
                <a:lnTo>
                  <a:pt x="6008751" y="1479654"/>
                </a:lnTo>
                <a:lnTo>
                  <a:pt x="0" y="1479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403285" y="4904404"/>
            <a:ext cx="5320873" cy="628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4"/>
              </a:lnSpc>
              <a:spcBef>
                <a:spcPct val="0"/>
              </a:spcBef>
            </a:pPr>
            <a:r>
              <a:rPr lang="en-US" sz="2179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Peningkatan efisiensi dan produktivitas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059346" y="6063875"/>
            <a:ext cx="6008751" cy="1479655"/>
          </a:xfrm>
          <a:custGeom>
            <a:avLst/>
            <a:gdLst/>
            <a:ahLst/>
            <a:cxnLst/>
            <a:rect r="r" b="b" t="t" l="l"/>
            <a:pathLst>
              <a:path h="1479655" w="6008751">
                <a:moveTo>
                  <a:pt x="0" y="0"/>
                </a:moveTo>
                <a:lnTo>
                  <a:pt x="6008751" y="0"/>
                </a:lnTo>
                <a:lnTo>
                  <a:pt x="6008751" y="1479655"/>
                </a:lnTo>
                <a:lnTo>
                  <a:pt x="0" y="1479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03285" y="6649669"/>
            <a:ext cx="5320873" cy="31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4"/>
              </a:lnSpc>
              <a:spcBef>
                <a:spcPct val="0"/>
              </a:spcBef>
            </a:pPr>
            <a:r>
              <a:rPr lang="en-US" sz="2179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Transformasi industri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79004" y="2647580"/>
            <a:ext cx="6989375" cy="132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79"/>
              </a:lnSpc>
            </a:pPr>
            <a:r>
              <a:rPr lang="en-US" sz="3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AI dapat mengotomatisasi tugas-tugas sederhana dan repetitif, seperti entri data dan pengecekan inventaris.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289568" y="4269998"/>
            <a:ext cx="6989837" cy="176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Perusahaan menggunakan AI untuk meningkatkan produktivitas dengan mengurangi kesalahan manusia dan meningkatkan proses operasional.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289568" y="6323588"/>
            <a:ext cx="6989837" cy="176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79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Industri seperti manufaktur, logistik, dan layanan kesehatan mengalami perubahan besar dalam operasional sehari-hari berkat integrasi AI 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-621116" y="6769152"/>
            <a:ext cx="3625446" cy="4354890"/>
          </a:xfrm>
          <a:custGeom>
            <a:avLst/>
            <a:gdLst/>
            <a:ahLst/>
            <a:cxnLst/>
            <a:rect r="r" b="b" t="t" l="l"/>
            <a:pathLst>
              <a:path h="4354890" w="3625446">
                <a:moveTo>
                  <a:pt x="0" y="0"/>
                </a:moveTo>
                <a:lnTo>
                  <a:pt x="3625446" y="0"/>
                </a:lnTo>
                <a:lnTo>
                  <a:pt x="3625446" y="4354890"/>
                </a:lnTo>
                <a:lnTo>
                  <a:pt x="0" y="4354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8061285" y="4406298"/>
            <a:ext cx="2884345" cy="727095"/>
          </a:xfrm>
          <a:custGeom>
            <a:avLst/>
            <a:gdLst/>
            <a:ahLst/>
            <a:cxnLst/>
            <a:rect r="r" b="b" t="t" l="l"/>
            <a:pathLst>
              <a:path h="727095" w="2884345">
                <a:moveTo>
                  <a:pt x="2884344" y="0"/>
                </a:moveTo>
                <a:lnTo>
                  <a:pt x="0" y="0"/>
                </a:lnTo>
                <a:lnTo>
                  <a:pt x="0" y="727095"/>
                </a:lnTo>
                <a:lnTo>
                  <a:pt x="2884344" y="727095"/>
                </a:lnTo>
                <a:lnTo>
                  <a:pt x="28843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0">
            <a:off x="8061285" y="6066413"/>
            <a:ext cx="2884345" cy="727095"/>
          </a:xfrm>
          <a:custGeom>
            <a:avLst/>
            <a:gdLst/>
            <a:ahLst/>
            <a:cxnLst/>
            <a:rect r="r" b="b" t="t" l="l"/>
            <a:pathLst>
              <a:path h="727095" w="2884345">
                <a:moveTo>
                  <a:pt x="2884344" y="0"/>
                </a:moveTo>
                <a:lnTo>
                  <a:pt x="0" y="0"/>
                </a:lnTo>
                <a:lnTo>
                  <a:pt x="0" y="727095"/>
                </a:lnTo>
                <a:lnTo>
                  <a:pt x="2884344" y="727095"/>
                </a:lnTo>
                <a:lnTo>
                  <a:pt x="288434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 Tren AI di Dunia Kerja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2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596384"/>
            <a:ext cx="7315200" cy="3785616"/>
          </a:xfrm>
          <a:custGeom>
            <a:avLst/>
            <a:gdLst/>
            <a:ahLst/>
            <a:cxnLst/>
            <a:rect r="r" b="b" t="t" l="l"/>
            <a:pathLst>
              <a:path h="3785616" w="7315200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4100" y="4596384"/>
            <a:ext cx="7315200" cy="3785616"/>
          </a:xfrm>
          <a:custGeom>
            <a:avLst/>
            <a:gdLst/>
            <a:ahLst/>
            <a:cxnLst/>
            <a:rect r="r" b="b" t="t" l="l"/>
            <a:pathLst>
              <a:path h="3785616" w="7315200">
                <a:moveTo>
                  <a:pt x="0" y="0"/>
                </a:moveTo>
                <a:lnTo>
                  <a:pt x="7315200" y="0"/>
                </a:lnTo>
                <a:lnTo>
                  <a:pt x="7315200" y="3785616"/>
                </a:lnTo>
                <a:lnTo>
                  <a:pt x="0" y="378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54557" y="1141533"/>
            <a:ext cx="15004743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Pekerjaan yang Berisiko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3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468908" y="5262760"/>
            <a:ext cx="6434784" cy="215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Pekerjaan yang sifatnya berulang kali dan tidak membutuhkan kreativitas lebih rentan digantikan oleh AI.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84308" y="5262760"/>
            <a:ext cx="6434784" cy="215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Pekerjaan yang melibatkan analisis data dasar,  seperti asisten administrasi atau penginput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7947" y="3541030"/>
            <a:ext cx="6556705" cy="894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Pekerjaan repetitif dan dapat diprediksi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58235" y="3164421"/>
            <a:ext cx="6686930" cy="134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Pekerjaan yang memerlukan analisis data sederhana: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1103" y="-3227555"/>
            <a:ext cx="11749288" cy="13926958"/>
          </a:xfrm>
          <a:custGeom>
            <a:avLst/>
            <a:gdLst/>
            <a:ahLst/>
            <a:cxnLst/>
            <a:rect r="r" b="b" t="t" l="l"/>
            <a:pathLst>
              <a:path h="13926958" w="11749288">
                <a:moveTo>
                  <a:pt x="0" y="0"/>
                </a:moveTo>
                <a:lnTo>
                  <a:pt x="11749288" y="0"/>
                </a:lnTo>
                <a:lnTo>
                  <a:pt x="11749288" y="13926958"/>
                </a:lnTo>
                <a:lnTo>
                  <a:pt x="0" y="1392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22571" y="2859235"/>
            <a:ext cx="2036126" cy="2104523"/>
          </a:xfrm>
          <a:custGeom>
            <a:avLst/>
            <a:gdLst/>
            <a:ahLst/>
            <a:cxnLst/>
            <a:rect r="r" b="b" t="t" l="l"/>
            <a:pathLst>
              <a:path h="2104523" w="2036126">
                <a:moveTo>
                  <a:pt x="2036125" y="0"/>
                </a:moveTo>
                <a:lnTo>
                  <a:pt x="0" y="0"/>
                </a:lnTo>
                <a:lnTo>
                  <a:pt x="0" y="2104523"/>
                </a:lnTo>
                <a:lnTo>
                  <a:pt x="2036125" y="2104523"/>
                </a:lnTo>
                <a:lnTo>
                  <a:pt x="20361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8391">
            <a:off x="2288185" y="3093483"/>
            <a:ext cx="5830712" cy="5706810"/>
          </a:xfrm>
          <a:custGeom>
            <a:avLst/>
            <a:gdLst/>
            <a:ahLst/>
            <a:cxnLst/>
            <a:rect r="r" b="b" t="t" l="l"/>
            <a:pathLst>
              <a:path h="5706810" w="5830712">
                <a:moveTo>
                  <a:pt x="0" y="0"/>
                </a:moveTo>
                <a:lnTo>
                  <a:pt x="5830712" y="0"/>
                </a:lnTo>
                <a:lnTo>
                  <a:pt x="5830712" y="5706809"/>
                </a:lnTo>
                <a:lnTo>
                  <a:pt x="0" y="570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644364"/>
            <a:ext cx="7705112" cy="1897384"/>
            <a:chOff x="0" y="0"/>
            <a:chExt cx="10273483" cy="25298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60941" y="640286"/>
              <a:ext cx="9551601" cy="1179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ADAPTABILITAS DAN PEMBELAJARAN BERKELANJUTAN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54557" y="923925"/>
            <a:ext cx="15004743" cy="14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Keterampilan yang dibutuhkan di masa depan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44000" y="4728226"/>
            <a:ext cx="7705112" cy="2316484"/>
            <a:chOff x="0" y="0"/>
            <a:chExt cx="10273483" cy="30886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73483" cy="3088645"/>
            </a:xfrm>
            <a:custGeom>
              <a:avLst/>
              <a:gdLst/>
              <a:ahLst/>
              <a:cxnLst/>
              <a:rect r="r" b="b" t="t" l="l"/>
              <a:pathLst>
                <a:path h="30886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3088645"/>
                  </a:lnTo>
                  <a:lnTo>
                    <a:pt x="0" y="3088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1044" t="0" r="-11044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360941" y="908848"/>
              <a:ext cx="9551601" cy="1179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KETERAMPILAN SOSIAL DAN EMOSIONAL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7184780"/>
            <a:ext cx="7705112" cy="1897384"/>
            <a:chOff x="0" y="0"/>
            <a:chExt cx="10273483" cy="25298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360941" y="908848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PEMECAHAN MASALAH KOMPLEKS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66732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634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699366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t="0" r="-1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Tantangan dan peluang yang muncul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07681" y="3760232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6908449" y="3762492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3" y="0"/>
                </a:moveTo>
                <a:lnTo>
                  <a:pt x="0" y="0"/>
                </a:lnTo>
                <a:lnTo>
                  <a:pt x="0" y="605810"/>
                </a:lnTo>
                <a:lnTo>
                  <a:pt x="2403213" y="605810"/>
                </a:lnTo>
                <a:lnTo>
                  <a:pt x="24032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4248" y="4120543"/>
            <a:ext cx="4433309" cy="5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Kesenjangan keterampilan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907681" y="5469319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94248" y="5958987"/>
            <a:ext cx="4433309" cy="26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Pengangguran teknologi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907681" y="7178406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94248" y="7668074"/>
            <a:ext cx="4433309" cy="263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Etika dan privasi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0254" y="3750037"/>
            <a:ext cx="8039035" cy="106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4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Banyak pekerja yang tidak memiliki keterampilan yang diperlukan untuk pekerjaan di masa depan, menyebabkan ketidakmerataan.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0254" y="5579623"/>
            <a:ext cx="7817883" cy="71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AI bisa menyebabkan hilangnya pekerjaan, terutama di sektor yang mengandalkan pekerjaan manual.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90254" y="7113846"/>
            <a:ext cx="5823877" cy="142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Tantangan baru muncul terkait bagaimana menggunakan AI secara etis, termasuk isu privasi dan penggunaan data 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695414" y="6902805"/>
            <a:ext cx="3625446" cy="4354890"/>
          </a:xfrm>
          <a:custGeom>
            <a:avLst/>
            <a:gdLst/>
            <a:ahLst/>
            <a:cxnLst/>
            <a:rect r="r" b="b" t="t" l="l"/>
            <a:pathLst>
              <a:path h="4354890" w="3625446">
                <a:moveTo>
                  <a:pt x="0" y="0"/>
                </a:moveTo>
                <a:lnTo>
                  <a:pt x="3625446" y="0"/>
                </a:lnTo>
                <a:lnTo>
                  <a:pt x="3625446" y="4354889"/>
                </a:lnTo>
                <a:lnTo>
                  <a:pt x="0" y="43548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6908449" y="5471507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3" y="0"/>
                </a:moveTo>
                <a:lnTo>
                  <a:pt x="0" y="0"/>
                </a:lnTo>
                <a:lnTo>
                  <a:pt x="0" y="605810"/>
                </a:lnTo>
                <a:lnTo>
                  <a:pt x="2403213" y="605810"/>
                </a:lnTo>
                <a:lnTo>
                  <a:pt x="24032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6908449" y="7180521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3" y="0"/>
                </a:moveTo>
                <a:lnTo>
                  <a:pt x="0" y="0"/>
                </a:lnTo>
                <a:lnTo>
                  <a:pt x="0" y="605810"/>
                </a:lnTo>
                <a:lnTo>
                  <a:pt x="2403213" y="605810"/>
                </a:lnTo>
                <a:lnTo>
                  <a:pt x="24032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232254" y="2538307"/>
            <a:ext cx="5823492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9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Tantangan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66732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634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699366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t="0" r="-1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5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Tantangan dan peluang yang muncul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907681" y="3760232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6908449" y="3762492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3" y="0"/>
                </a:moveTo>
                <a:lnTo>
                  <a:pt x="0" y="0"/>
                </a:lnTo>
                <a:lnTo>
                  <a:pt x="0" y="605810"/>
                </a:lnTo>
                <a:lnTo>
                  <a:pt x="2403213" y="605810"/>
                </a:lnTo>
                <a:lnTo>
                  <a:pt x="24032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194248" y="4120543"/>
            <a:ext cx="4433309" cy="5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Peningkatan produktivitas global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907681" y="5469319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94248" y="5892312"/>
            <a:ext cx="4433309" cy="5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Pekerjaan baru yang belum ada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907681" y="7178406"/>
            <a:ext cx="5006444" cy="1232837"/>
          </a:xfrm>
          <a:custGeom>
            <a:avLst/>
            <a:gdLst/>
            <a:ahLst/>
            <a:cxnLst/>
            <a:rect r="r" b="b" t="t" l="l"/>
            <a:pathLst>
              <a:path h="1232837" w="5006444">
                <a:moveTo>
                  <a:pt x="0" y="0"/>
                </a:moveTo>
                <a:lnTo>
                  <a:pt x="5006444" y="0"/>
                </a:lnTo>
                <a:lnTo>
                  <a:pt x="5006444" y="1232837"/>
                </a:lnTo>
                <a:lnTo>
                  <a:pt x="0" y="123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194248" y="7582349"/>
            <a:ext cx="4433309" cy="521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70"/>
              </a:lnSpc>
              <a:spcBef>
                <a:spcPct val="0"/>
              </a:spcBef>
            </a:pPr>
            <a:r>
              <a:rPr lang="en-US" sz="1815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Fokus pada tugas bernilai tinggi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90254" y="3892127"/>
            <a:ext cx="8039035" cy="71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3"/>
              </a:lnSpc>
            </a:pPr>
            <a:r>
              <a:rPr lang="en-US" sz="24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AI dapat meningkatkan efisiensi global, mendorong pertumbuhan ekonomi.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90254" y="5542583"/>
            <a:ext cx="7817883" cy="1069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Seperti revolusi industri sebelumnya, AI akan menciptakan jenis pekerjaan baru yang saat ini belum bisa kita bayangkan.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690254" y="7113846"/>
            <a:ext cx="5823877" cy="142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83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Pekerja dapat lebih fokus pada tugas-tugas yang membutuhkan keahlian manusia, seperti inovasi dan perencanaan strategis 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5695414" y="6902805"/>
            <a:ext cx="3625446" cy="4354890"/>
          </a:xfrm>
          <a:custGeom>
            <a:avLst/>
            <a:gdLst/>
            <a:ahLst/>
            <a:cxnLst/>
            <a:rect r="r" b="b" t="t" l="l"/>
            <a:pathLst>
              <a:path h="4354890" w="3625446">
                <a:moveTo>
                  <a:pt x="0" y="0"/>
                </a:moveTo>
                <a:lnTo>
                  <a:pt x="3625446" y="0"/>
                </a:lnTo>
                <a:lnTo>
                  <a:pt x="3625446" y="4354889"/>
                </a:lnTo>
                <a:lnTo>
                  <a:pt x="0" y="43548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true" flipV="false" rot="0">
            <a:off x="6908449" y="5471507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3" y="0"/>
                </a:moveTo>
                <a:lnTo>
                  <a:pt x="0" y="0"/>
                </a:lnTo>
                <a:lnTo>
                  <a:pt x="0" y="605810"/>
                </a:lnTo>
                <a:lnTo>
                  <a:pt x="2403213" y="605810"/>
                </a:lnTo>
                <a:lnTo>
                  <a:pt x="24032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0">
            <a:off x="6908449" y="7180521"/>
            <a:ext cx="2403213" cy="605810"/>
          </a:xfrm>
          <a:custGeom>
            <a:avLst/>
            <a:gdLst/>
            <a:ahLst/>
            <a:cxnLst/>
            <a:rect r="r" b="b" t="t" l="l"/>
            <a:pathLst>
              <a:path h="605810" w="2403213">
                <a:moveTo>
                  <a:pt x="2403213" y="0"/>
                </a:moveTo>
                <a:lnTo>
                  <a:pt x="0" y="0"/>
                </a:lnTo>
                <a:lnTo>
                  <a:pt x="0" y="605810"/>
                </a:lnTo>
                <a:lnTo>
                  <a:pt x="2403213" y="605810"/>
                </a:lnTo>
                <a:lnTo>
                  <a:pt x="240321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6232254" y="2538307"/>
            <a:ext cx="5823492" cy="60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39"/>
              </a:lnSpc>
            </a:pPr>
            <a:r>
              <a:rPr lang="en-US" sz="3999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Peluang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1103" y="-3227555"/>
            <a:ext cx="11749288" cy="13926958"/>
          </a:xfrm>
          <a:custGeom>
            <a:avLst/>
            <a:gdLst/>
            <a:ahLst/>
            <a:cxnLst/>
            <a:rect r="r" b="b" t="t" l="l"/>
            <a:pathLst>
              <a:path h="13926958" w="11749288">
                <a:moveTo>
                  <a:pt x="0" y="0"/>
                </a:moveTo>
                <a:lnTo>
                  <a:pt x="11749288" y="0"/>
                </a:lnTo>
                <a:lnTo>
                  <a:pt x="11749288" y="13926958"/>
                </a:lnTo>
                <a:lnTo>
                  <a:pt x="0" y="1392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522571" y="2859235"/>
            <a:ext cx="2036126" cy="2104523"/>
          </a:xfrm>
          <a:custGeom>
            <a:avLst/>
            <a:gdLst/>
            <a:ahLst/>
            <a:cxnLst/>
            <a:rect r="r" b="b" t="t" l="l"/>
            <a:pathLst>
              <a:path h="2104523" w="2036126">
                <a:moveTo>
                  <a:pt x="2036125" y="0"/>
                </a:moveTo>
                <a:lnTo>
                  <a:pt x="0" y="0"/>
                </a:lnTo>
                <a:lnTo>
                  <a:pt x="0" y="2104523"/>
                </a:lnTo>
                <a:lnTo>
                  <a:pt x="2036125" y="2104523"/>
                </a:lnTo>
                <a:lnTo>
                  <a:pt x="2036125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88391">
            <a:off x="2288185" y="3093483"/>
            <a:ext cx="5830712" cy="5706810"/>
          </a:xfrm>
          <a:custGeom>
            <a:avLst/>
            <a:gdLst/>
            <a:ahLst/>
            <a:cxnLst/>
            <a:rect r="r" b="b" t="t" l="l"/>
            <a:pathLst>
              <a:path h="5706810" w="5830712">
                <a:moveTo>
                  <a:pt x="0" y="0"/>
                </a:moveTo>
                <a:lnTo>
                  <a:pt x="5830712" y="0"/>
                </a:lnTo>
                <a:lnTo>
                  <a:pt x="5830712" y="5706809"/>
                </a:lnTo>
                <a:lnTo>
                  <a:pt x="0" y="57068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644364"/>
            <a:ext cx="7705112" cy="1897384"/>
            <a:chOff x="0" y="0"/>
            <a:chExt cx="10273483" cy="25298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360941" y="640286"/>
              <a:ext cx="9551601" cy="1179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12"/>
                </a:lnSpc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INVESTASI DALAM PENDIDIKAN DAN PELATIHAN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254557" y="923925"/>
            <a:ext cx="15004743" cy="14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Cara mempersiapkan diri menghadapi perubahan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144000" y="4846548"/>
            <a:ext cx="7705112" cy="1897384"/>
            <a:chOff x="0" y="0"/>
            <a:chExt cx="10273483" cy="252984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273483" cy="2529845"/>
            </a:xfrm>
            <a:custGeom>
              <a:avLst/>
              <a:gdLst/>
              <a:ahLst/>
              <a:cxnLst/>
              <a:rect r="r" b="b" t="t" l="l"/>
              <a:pathLst>
                <a:path h="25298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2529845"/>
                  </a:lnTo>
                  <a:lnTo>
                    <a:pt x="0" y="25298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 rot="0">
              <a:off x="360941" y="908848"/>
              <a:ext cx="9551601" cy="620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KOLABORASI MANUSIA-AI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7184780"/>
            <a:ext cx="7705112" cy="2316484"/>
            <a:chOff x="0" y="0"/>
            <a:chExt cx="10273483" cy="30886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273483" cy="3088645"/>
            </a:xfrm>
            <a:custGeom>
              <a:avLst/>
              <a:gdLst/>
              <a:ahLst/>
              <a:cxnLst/>
              <a:rect r="r" b="b" t="t" l="l"/>
              <a:pathLst>
                <a:path h="3088645" w="10273483">
                  <a:moveTo>
                    <a:pt x="0" y="0"/>
                  </a:moveTo>
                  <a:lnTo>
                    <a:pt x="10273483" y="0"/>
                  </a:lnTo>
                  <a:lnTo>
                    <a:pt x="10273483" y="3088645"/>
                  </a:lnTo>
                  <a:lnTo>
                    <a:pt x="0" y="3088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1044" t="0" r="-11044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360941" y="908848"/>
              <a:ext cx="9551601" cy="11794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12"/>
                </a:lnSpc>
                <a:spcBef>
                  <a:spcPct val="0"/>
                </a:spcBef>
              </a:pPr>
              <a:r>
                <a:rPr lang="en-US" sz="3345">
                  <a:solidFill>
                    <a:srgbClr val="FFFFFF"/>
                  </a:solidFill>
                  <a:latin typeface="Tomorrow"/>
                  <a:ea typeface="Tomorrow"/>
                  <a:cs typeface="Tomorrow"/>
                  <a:sym typeface="Tomorrow"/>
                </a:rPr>
                <a:t>KEBIJAKAN PEMERINTAH YANG MENDUKUNG: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" t="0" r="-1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6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DAGRQwjHCg0</dc:identifier>
  <dcterms:modified xsi:type="dcterms:W3CDTF">2011-08-01T06:04:30Z</dcterms:modified>
  <cp:revision>1</cp:revision>
  <dc:title>Dampak Kecerdasan Buatan pada Masa Depan Pekerjaan - MICHAIL</dc:title>
</cp:coreProperties>
</file>